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73" r:id="rId14"/>
    <p:sldId id="275" r:id="rId15"/>
    <p:sldId id="269" r:id="rId16"/>
    <p:sldId id="276" r:id="rId17"/>
    <p:sldId id="278" r:id="rId18"/>
    <p:sldId id="284" r:id="rId19"/>
    <p:sldId id="279" r:id="rId20"/>
    <p:sldId id="281" r:id="rId21"/>
    <p:sldId id="282" r:id="rId22"/>
    <p:sldId id="311" r:id="rId23"/>
    <p:sldId id="312" r:id="rId24"/>
    <p:sldId id="313" r:id="rId25"/>
    <p:sldId id="314" r:id="rId26"/>
    <p:sldId id="309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268" r:id="rId44"/>
    <p:sldId id="267" r:id="rId45"/>
    <p:sldId id="264" r:id="rId46"/>
    <p:sldId id="315" r:id="rId47"/>
    <p:sldId id="263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293" autoAdjust="0"/>
  </p:normalViewPr>
  <p:slideViewPr>
    <p:cSldViewPr snapToGrid="0">
      <p:cViewPr varScale="1">
        <p:scale>
          <a:sx n="63" d="100"/>
          <a:sy n="63" d="100"/>
        </p:scale>
        <p:origin x="9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08/01/2025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General overview of the structure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Sigma linear </a:t>
            </a:r>
            <a:r>
              <a:rPr lang="it-IT" dirty="0" err="1"/>
              <a:t>asymp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can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conclude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Sigma NL </a:t>
            </a:r>
            <a:r>
              <a:rPr lang="it-IT" dirty="0" err="1">
                <a:sym typeface="Wingdings" panose="05000000000000000000" pitchFamily="2" charset="2"/>
              </a:rPr>
              <a:t>loc</a:t>
            </a:r>
            <a:r>
              <a:rPr lang="it-IT" dirty="0">
                <a:sym typeface="Wingdings" panose="05000000000000000000" pitchFamily="2" charset="2"/>
              </a:rPr>
              <a:t> AS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dirty="0">
                <a:cs typeface="Arial"/>
              </a:rPr>
              <a:t>Focus on </a:t>
            </a:r>
            <a:r>
              <a:rPr lang="it-IT" sz="1200" b="1" dirty="0" err="1">
                <a:cs typeface="Arial"/>
              </a:rPr>
              <a:t>sharp</a:t>
            </a:r>
            <a:r>
              <a:rPr lang="it-IT" sz="12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200" dirty="0">
              <a:cs typeface="Arial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 </a:t>
            </a:r>
            <a:r>
              <a:rPr lang="it-IT" dirty="0" err="1"/>
              <a:t>less</a:t>
            </a:r>
            <a:r>
              <a:rPr lang="it-IT" dirty="0"/>
              <a:t> aggressive,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, more </a:t>
            </a:r>
            <a:r>
              <a:rPr lang="it-IT" dirty="0" err="1"/>
              <a:t>stable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Left: More aggressive , more </a:t>
            </a:r>
            <a:r>
              <a:rPr lang="it-IT" dirty="0" err="1"/>
              <a:t>reactive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Right</a:t>
            </a:r>
            <a:r>
              <a:rPr lang="it-IT" dirty="0"/>
              <a:t>: </a:t>
            </a:r>
            <a:r>
              <a:rPr lang="it-IT" dirty="0" err="1"/>
              <a:t>less</a:t>
            </a:r>
            <a:r>
              <a:rPr lang="it-IT" dirty="0"/>
              <a:t> aggressive ,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more </a:t>
            </a:r>
            <a:r>
              <a:rPr lang="it-IT" dirty="0" err="1"/>
              <a:t>stable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K1=k3 TI , k2 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linear controller so based on </a:t>
            </a:r>
            <a:r>
              <a:rPr lang="it-IT" dirty="0" err="1"/>
              <a:t>Eigs</a:t>
            </a:r>
            <a:r>
              <a:rPr lang="it-IT" dirty="0"/>
              <a:t> </a:t>
            </a:r>
            <a:r>
              <a:rPr lang="it-IT" dirty="0" err="1"/>
              <a:t>allocation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K2 (system) TV, but we do have convergence property cause we are doing rectilinear and semicircular motions so someway we are covered by good convergence properties</a:t>
            </a:r>
          </a:p>
          <a:p>
            <a:endParaRPr lang="it-IT" sz="1200" dirty="0">
              <a:cs typeface="Arial"/>
            </a:endParaRPr>
          </a:p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saturator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blocks</a:t>
            </a:r>
            <a:r>
              <a:rPr lang="it-IT" dirty="0">
                <a:cs typeface="Arial"/>
              </a:rPr>
              <a:t> on omega and gains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are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problem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it-IT" dirty="0"/>
              <a:t>Controller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Lyap</a:t>
            </a:r>
            <a:r>
              <a:rPr lang="it-IT" dirty="0"/>
              <a:t> </a:t>
            </a:r>
            <a:r>
              <a:rPr lang="it-IT" dirty="0" err="1"/>
              <a:t>arguments</a:t>
            </a:r>
            <a:r>
              <a:rPr lang="it-IT" dirty="0"/>
              <a:t> and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eigs</a:t>
            </a:r>
            <a:r>
              <a:rPr lang="it-IT" dirty="0"/>
              <a:t> </a:t>
            </a:r>
            <a:r>
              <a:rPr lang="it-IT" dirty="0" err="1"/>
              <a:t>allocation</a:t>
            </a:r>
            <a:endParaRPr lang="en-US" dirty="0">
              <a:sym typeface="Wingdings" panose="05000000000000000000" pitchFamily="2" charset="2"/>
            </a:endParaRP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k1=k3  TV , k2 TI</a:t>
            </a:r>
          </a:p>
          <a:p>
            <a:r>
              <a:rPr lang="it-IT" dirty="0"/>
              <a:t>Highlight the relation </a:t>
            </a:r>
            <a:r>
              <a:rPr lang="it-IT" dirty="0" err="1"/>
              <a:t>between</a:t>
            </a:r>
            <a:r>
              <a:rPr lang="it-IT" dirty="0"/>
              <a:t> a and b ,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compute </a:t>
            </a:r>
            <a:r>
              <a:rPr lang="it-IT" dirty="0" err="1"/>
              <a:t>eigs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? </a:t>
            </a:r>
            <a:r>
              <a:rPr lang="it-IT" dirty="0" err="1"/>
              <a:t>Is</a:t>
            </a:r>
            <a:r>
              <a:rPr lang="it-IT" dirty="0"/>
              <a:t> b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freq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cs typeface="Arial"/>
              </a:rPr>
              <a:t>Plots --&gt; </a:t>
            </a:r>
            <a:r>
              <a:rPr lang="it-IT" sz="1200" dirty="0" err="1">
                <a:cs typeface="Arial"/>
              </a:rPr>
              <a:t>see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if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impulse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bigger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than</a:t>
            </a:r>
            <a:r>
              <a:rPr lang="it-IT" sz="1200" dirty="0">
                <a:cs typeface="Arial"/>
              </a:rPr>
              <a:t> linear case follows some </a:t>
            </a:r>
            <a:r>
              <a:rPr lang="it-IT" sz="1200" dirty="0" err="1">
                <a:cs typeface="Arial"/>
              </a:rPr>
              <a:t>theoretical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thing</a:t>
            </a:r>
            <a:r>
              <a:rPr lang="it-IT" sz="1200" dirty="0">
                <a:cs typeface="Arial"/>
              </a:rPr>
              <a:t> or just </a:t>
            </a:r>
            <a:r>
              <a:rPr lang="it-IT" sz="1200" dirty="0" err="1">
                <a:cs typeface="Arial"/>
              </a:rPr>
              <a:t>related</a:t>
            </a:r>
            <a:r>
              <a:rPr lang="it-IT" sz="1200" dirty="0">
                <a:cs typeface="Arial"/>
              </a:rPr>
              <a:t> to gains tuning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.wdp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1.wdp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1.wdp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9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7" y="1546846"/>
            <a:ext cx="361335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71" y="2045247"/>
            <a:ext cx="1920135" cy="868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71" y="3015304"/>
            <a:ext cx="6643424" cy="2138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131" y="1404552"/>
            <a:ext cx="4209956" cy="530241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19170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19169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5945" y="1263096"/>
            <a:ext cx="3482950" cy="156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5" y="1541216"/>
            <a:ext cx="282154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5538D-E1EF-F032-8088-BC85D1F49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00" y="5428131"/>
            <a:ext cx="3645755" cy="627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466" y="6099748"/>
            <a:ext cx="5790410" cy="4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9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5319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2084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19862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302420"/>
            <a:ext cx="550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312233"/>
            <a:ext cx="5500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Control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4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280" y="495143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62" y="2085975"/>
            <a:ext cx="11877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2328899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825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457868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457867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771" y="1822939"/>
            <a:ext cx="3575926" cy="16060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457867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4062049"/>
            <a:ext cx="5993154" cy="18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33371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0803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193978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1974522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D824E5-8076-40B4-85C4-19EF34372454}"/>
              </a:ext>
            </a:extLst>
          </p:cNvPr>
          <p:cNvSpPr txBox="1"/>
          <p:nvPr/>
        </p:nvSpPr>
        <p:spPr>
          <a:xfrm>
            <a:off x="341083" y="1302420"/>
            <a:ext cx="56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73EFB-704C-E7A4-5979-9BC9E2E3ED56}"/>
              </a:ext>
            </a:extLst>
          </p:cNvPr>
          <p:cNvSpPr txBox="1"/>
          <p:nvPr/>
        </p:nvSpPr>
        <p:spPr>
          <a:xfrm>
            <a:off x="6437084" y="1312233"/>
            <a:ext cx="5275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6000" y="2587786"/>
            <a:ext cx="6177029" cy="311699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 err="1">
                <a:cs typeface="Arial"/>
              </a:rPr>
              <a:t>Introduction</a:t>
            </a:r>
            <a:r>
              <a:rPr lang="it-IT" dirty="0">
                <a:cs typeface="Arial"/>
              </a:rPr>
              <a:t> &amp; </a:t>
            </a:r>
            <a:r>
              <a:rPr lang="it-IT" dirty="0" err="1">
                <a:cs typeface="Arial"/>
              </a:rPr>
              <a:t>Objectives</a:t>
            </a:r>
            <a:endParaRPr lang="it-IT" dirty="0">
              <a:cs typeface="Arial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 tracking</a:t>
            </a:r>
          </a:p>
          <a:p>
            <a:pPr marL="1028700" lvl="1" indent="-34290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Via state </a:t>
            </a:r>
            <a:r>
              <a:rPr lang="it-IT" dirty="0" err="1">
                <a:cs typeface="Arial"/>
              </a:rPr>
              <a:t>error</a:t>
            </a:r>
            <a:r>
              <a:rPr lang="it-IT" dirty="0">
                <a:cs typeface="Arial"/>
              </a:rPr>
              <a:t> feedback control</a:t>
            </a:r>
          </a:p>
          <a:p>
            <a:pPr marL="1028700" lvl="1" indent="-34290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Via output </a:t>
            </a:r>
            <a:r>
              <a:rPr lang="it-IT" dirty="0" err="1">
                <a:cs typeface="Arial"/>
              </a:rPr>
              <a:t>error</a:t>
            </a:r>
            <a:r>
              <a:rPr lang="it-IT" dirty="0">
                <a:cs typeface="Arial"/>
              </a:rPr>
              <a:t> feedback control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>
                <a:cs typeface="Arial"/>
              </a:rPr>
              <a:t>Parking</a:t>
            </a:r>
          </a:p>
          <a:p>
            <a:pPr marL="1200150" lvl="1" indent="-514350">
              <a:buFont typeface="Wingdings" panose="05000000000000000000" pitchFamily="2" charset="2"/>
              <a:buChar char="q"/>
            </a:pPr>
            <a:r>
              <a:rPr lang="it-IT" dirty="0" err="1">
                <a:cs typeface="Arial"/>
              </a:rPr>
              <a:t>Cartesian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regulation</a:t>
            </a:r>
            <a:endParaRPr lang="it-IT" dirty="0">
              <a:cs typeface="Arial"/>
            </a:endParaRPr>
          </a:p>
          <a:p>
            <a:pPr marL="1200150" lvl="1" indent="-51435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Posture </a:t>
            </a:r>
            <a:r>
              <a:rPr lang="it-IT" dirty="0" err="1">
                <a:cs typeface="Arial"/>
              </a:rPr>
              <a:t>regulation</a:t>
            </a: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18561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7241406" y="154565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2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62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8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71266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30953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30953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71266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4992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/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Online </a:t>
            </a:r>
            <a:r>
              <a:rPr lang="it-IT" sz="1800" dirty="0" err="1"/>
              <a:t>sensor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/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E517F-7526-C1CF-B16F-AF1ED4C9D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62" y="2203687"/>
            <a:ext cx="6827256" cy="5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r>
              <a:rPr lang="it-IT" dirty="0"/>
              <a:t> - tracking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FC4F8E-8486-2D19-230E-4A998D0718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0"/>
            <a:ext cx="11614080" cy="4288179"/>
          </a:xfrm>
        </p:spPr>
        <p:txBody>
          <a:bodyPr>
            <a:normAutofit fontScale="62500" lnSpcReduction="20000"/>
          </a:bodyPr>
          <a:lstStyle/>
          <a:p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Works with state (</a:t>
            </a:r>
            <a:r>
              <a:rPr lang="it-IT" sz="2000" dirty="0" err="1"/>
              <a:t>x,y,theta</a:t>
            </a:r>
            <a:r>
              <a:rPr lang="it-IT" sz="2000" dirty="0"/>
              <a:t>), so theta </a:t>
            </a:r>
            <a:r>
              <a:rPr lang="it-IT" sz="2000" dirty="0" err="1"/>
              <a:t>directly</a:t>
            </a:r>
            <a:r>
              <a:rPr lang="it-IT" sz="2000" dirty="0"/>
              <a:t> </a:t>
            </a:r>
            <a:r>
              <a:rPr lang="it-IT" sz="2000" dirty="0" err="1"/>
              <a:t>controlled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must be </a:t>
            </a:r>
            <a:r>
              <a:rPr lang="it-IT" sz="2000" dirty="0" err="1"/>
              <a:t>smooth</a:t>
            </a:r>
            <a:r>
              <a:rPr lang="it-IT" sz="2000" dirty="0"/>
              <a:t> and </a:t>
            </a:r>
            <a:r>
              <a:rPr lang="it-IT" sz="2000" dirty="0" err="1"/>
              <a:t>persistent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Sysyem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Controller </a:t>
            </a:r>
            <a:r>
              <a:rPr lang="it-IT" sz="2000" dirty="0" err="1"/>
              <a:t>is</a:t>
            </a:r>
            <a:r>
              <a:rPr lang="it-IT" sz="2000" dirty="0"/>
              <a:t> more </a:t>
            </a:r>
            <a:r>
              <a:rPr lang="it-IT" sz="2000" dirty="0" err="1"/>
              <a:t>complicated</a:t>
            </a:r>
            <a:r>
              <a:rPr lang="it-IT" sz="2000" dirty="0"/>
              <a:t>, gains are time </a:t>
            </a:r>
            <a:r>
              <a:rPr lang="it-IT" sz="2000" dirty="0" err="1"/>
              <a:t>varying</a:t>
            </a:r>
            <a:r>
              <a:rPr lang="it-IT" sz="2000" dirty="0"/>
              <a:t>, </a:t>
            </a:r>
            <a:r>
              <a:rPr lang="it-IT" sz="2000" dirty="0" err="1"/>
              <a:t>convergence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more </a:t>
            </a:r>
            <a:r>
              <a:rPr lang="it-IT" sz="2000" dirty="0" err="1"/>
              <a:t>difficult</a:t>
            </a:r>
            <a:r>
              <a:rPr lang="it-IT" sz="2000" dirty="0"/>
              <a:t> to </a:t>
            </a:r>
            <a:r>
              <a:rPr lang="it-IT" sz="2000" dirty="0" err="1"/>
              <a:t>guarantee</a:t>
            </a:r>
            <a:endParaRPr lang="it-IT" sz="20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it-IT" sz="2000" dirty="0"/>
          </a:p>
          <a:p>
            <a:r>
              <a:rPr lang="it-IT" sz="2000" dirty="0"/>
              <a:t>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Theta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directly</a:t>
            </a:r>
            <a:r>
              <a:rPr lang="it-IT" sz="2000" dirty="0"/>
              <a:t> </a:t>
            </a:r>
            <a:r>
              <a:rPr lang="it-IT" sz="2000" dirty="0" err="1"/>
              <a:t>controlled</a:t>
            </a:r>
            <a:r>
              <a:rPr lang="it-IT" sz="2000" dirty="0"/>
              <a:t>,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r>
              <a:rPr lang="it-IT" sz="20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Reference </a:t>
            </a:r>
            <a:r>
              <a:rPr lang="it-IT" sz="2000" dirty="0" err="1"/>
              <a:t>trajectory</a:t>
            </a:r>
            <a:r>
              <a:rPr lang="it-IT" sz="2000" dirty="0"/>
              <a:t> must be </a:t>
            </a:r>
            <a:r>
              <a:rPr lang="it-IT" sz="2000" dirty="0" err="1"/>
              <a:t>given</a:t>
            </a:r>
            <a:r>
              <a:rPr lang="it-IT" sz="2000" dirty="0"/>
              <a:t> in </a:t>
            </a:r>
            <a:r>
              <a:rPr lang="it-IT" sz="2000" dirty="0" err="1"/>
              <a:t>terms</a:t>
            </a:r>
            <a:r>
              <a:rPr lang="it-IT" sz="2000" dirty="0"/>
              <a:t> of </a:t>
            </a:r>
            <a:r>
              <a:rPr lang="it-IT" sz="2000" dirty="0" err="1"/>
              <a:t>xb,yb</a:t>
            </a:r>
            <a:r>
              <a:rPr lang="it-IT" sz="2000" dirty="0"/>
              <a:t> so no </a:t>
            </a:r>
            <a:r>
              <a:rPr lang="it-IT" sz="2000" dirty="0" err="1"/>
              <a:t>smooth</a:t>
            </a:r>
            <a:r>
              <a:rPr lang="it-IT" sz="2000" dirty="0"/>
              <a:t> </a:t>
            </a:r>
            <a:r>
              <a:rPr lang="it-IT" sz="2000" dirty="0" err="1"/>
              <a:t>constraint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far </a:t>
            </a:r>
            <a:r>
              <a:rPr lang="it-IT" sz="2000" dirty="0" err="1"/>
              <a:t>as</a:t>
            </a:r>
            <a:r>
              <a:rPr lang="it-IT" sz="2000" dirty="0"/>
              <a:t> b!=0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 err="1"/>
              <a:t>Its</a:t>
            </a:r>
            <a:r>
              <a:rPr lang="it-IT" sz="2000" dirty="0"/>
              <a:t> the best </a:t>
            </a:r>
            <a:r>
              <a:rPr lang="it-IT" sz="2000" dirty="0" err="1"/>
              <a:t>among</a:t>
            </a:r>
            <a:r>
              <a:rPr lang="it-IT" sz="2000" dirty="0"/>
              <a:t> </a:t>
            </a:r>
            <a:r>
              <a:rPr lang="it-IT" sz="2000" dirty="0" err="1"/>
              <a:t>all</a:t>
            </a:r>
            <a:r>
              <a:rPr lang="it-IT" sz="2000" dirty="0"/>
              <a:t> the 4 controllers,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restrictions</a:t>
            </a:r>
            <a:r>
              <a:rPr lang="it-IT" sz="2000" dirty="0"/>
              <a:t> and best performance in tracking.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System </a:t>
            </a:r>
            <a:r>
              <a:rPr lang="it-IT" sz="2000" dirty="0" err="1"/>
              <a:t>becomes</a:t>
            </a:r>
            <a:r>
              <a:rPr lang="it-IT" sz="2000" dirty="0"/>
              <a:t> </a:t>
            </a:r>
            <a:r>
              <a:rPr lang="it-IT" sz="2000" dirty="0" err="1"/>
              <a:t>decoupled</a:t>
            </a:r>
            <a:r>
              <a:rPr lang="it-IT" sz="2000" dirty="0"/>
              <a:t>, gains just must be &gt;0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000" dirty="0"/>
          </a:p>
          <a:p>
            <a:r>
              <a:rPr lang="it-IT" sz="2000" dirty="0" err="1"/>
              <a:t>Further</a:t>
            </a:r>
            <a:r>
              <a:rPr lang="it-IT" sz="2000" dirty="0"/>
              <a:t>  </a:t>
            </a:r>
            <a:r>
              <a:rPr lang="it-IT" sz="2000" dirty="0" err="1"/>
              <a:t>derivatives</a:t>
            </a:r>
            <a:r>
              <a:rPr lang="it-IT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Same </a:t>
            </a:r>
            <a:r>
              <a:rPr lang="it-IT" sz="2000" dirty="0" err="1"/>
              <a:t>problem</a:t>
            </a:r>
            <a:r>
              <a:rPr lang="it-IT" sz="2000" dirty="0"/>
              <a:t> of diff </a:t>
            </a:r>
            <a:r>
              <a:rPr lang="it-IT" sz="2000" dirty="0" err="1"/>
              <a:t>flatn</a:t>
            </a:r>
            <a:r>
              <a:rPr lang="it-IT" sz="2000" dirty="0"/>
              <a:t>, </a:t>
            </a:r>
            <a:r>
              <a:rPr lang="it-IT" sz="2000" dirty="0" err="1"/>
              <a:t>trajectory</a:t>
            </a:r>
            <a:r>
              <a:rPr lang="it-IT" sz="2000" dirty="0"/>
              <a:t> must be </a:t>
            </a:r>
            <a:r>
              <a:rPr lang="it-IT" sz="2000" dirty="0" err="1"/>
              <a:t>smooth</a:t>
            </a:r>
            <a:r>
              <a:rPr lang="it-IT" sz="2000" dirty="0"/>
              <a:t>(</a:t>
            </a:r>
            <a:r>
              <a:rPr lang="it-IT" sz="2000" dirty="0" err="1"/>
              <a:t>differentiable</a:t>
            </a:r>
            <a:r>
              <a:rPr lang="it-IT" sz="2000" dirty="0"/>
              <a:t>) and v!=0 (</a:t>
            </a:r>
            <a:r>
              <a:rPr lang="it-IT" sz="2000" dirty="0" err="1"/>
              <a:t>oterwise</a:t>
            </a:r>
            <a:r>
              <a:rPr lang="it-IT" sz="2000" dirty="0"/>
              <a:t> </a:t>
            </a:r>
            <a:r>
              <a:rPr lang="it-IT" sz="2000" dirty="0" err="1"/>
              <a:t>singular</a:t>
            </a:r>
            <a:r>
              <a:rPr lang="it-IT" sz="2000" dirty="0"/>
              <a:t> mapping)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persistend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traj</a:t>
            </a:r>
            <a:endParaRPr lang="it-IT" sz="20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Need</a:t>
            </a:r>
            <a:r>
              <a:rPr lang="it-IT" sz="2000" dirty="0"/>
              <a:t> to compute 2° </a:t>
            </a:r>
            <a:r>
              <a:rPr lang="it-IT" sz="2000" dirty="0" err="1"/>
              <a:t>order</a:t>
            </a:r>
            <a:r>
              <a:rPr lang="it-IT" sz="2000" dirty="0"/>
              <a:t> </a:t>
            </a:r>
            <a:r>
              <a:rPr lang="it-IT" sz="2000" dirty="0" err="1"/>
              <a:t>derivatives</a:t>
            </a:r>
            <a:r>
              <a:rPr lang="it-IT" sz="2000" dirty="0"/>
              <a:t> online, so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causes</a:t>
            </a:r>
            <a:r>
              <a:rPr lang="it-IT" sz="2000" dirty="0"/>
              <a:t> delays in the tracking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all</a:t>
            </a:r>
            <a:r>
              <a:rPr lang="it-IT" sz="2000" dirty="0"/>
              <a:t> plots </a:t>
            </a:r>
            <a:r>
              <a:rPr lang="it-IT" sz="2000" dirty="0" err="1"/>
              <a:t>together</a:t>
            </a:r>
            <a:r>
              <a:rPr lang="it-IT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System </a:t>
            </a:r>
            <a:r>
              <a:rPr lang="it-IT" sz="2000" dirty="0" err="1"/>
              <a:t>decoupled</a:t>
            </a:r>
            <a:r>
              <a:rPr lang="it-IT" sz="2000" dirty="0"/>
              <a:t>, controller </a:t>
            </a:r>
            <a:r>
              <a:rPr lang="it-IT" sz="2000" dirty="0" err="1"/>
              <a:t>quite</a:t>
            </a:r>
            <a:r>
              <a:rPr lang="it-IT" sz="2000" dirty="0"/>
              <a:t> easy, gains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&gt;0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routh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endParaRPr lang="it-IT" sz="2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r>
              <a:rPr lang="it-IT" dirty="0"/>
              <a:t> - </a:t>
            </a:r>
            <a:r>
              <a:rPr lang="it-IT" dirty="0" err="1"/>
              <a:t>regulation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11280000" cy="3859558"/>
          </a:xfrm>
        </p:spPr>
        <p:txBody>
          <a:bodyPr>
            <a:normAutofit/>
          </a:bodyPr>
          <a:lstStyle/>
          <a:p>
            <a:r>
              <a:rPr lang="it-IT" sz="2000" dirty="0" err="1"/>
              <a:t>Cartesian</a:t>
            </a:r>
            <a:r>
              <a:rPr lang="it-IT" sz="2000" dirty="0"/>
              <a:t> </a:t>
            </a:r>
            <a:r>
              <a:rPr lang="it-IT" sz="2000" dirty="0" err="1"/>
              <a:t>regulation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Theta non </a:t>
            </a:r>
            <a:r>
              <a:rPr lang="it-IT" sz="2000" dirty="0" err="1"/>
              <a:t>controlled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Controller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quite</a:t>
            </a:r>
            <a:r>
              <a:rPr lang="it-IT" sz="2000" dirty="0"/>
              <a:t> </a:t>
            </a:r>
            <a:r>
              <a:rPr lang="it-IT" sz="2000" dirty="0" err="1"/>
              <a:t>simple</a:t>
            </a:r>
            <a:r>
              <a:rPr lang="it-IT" sz="2000" dirty="0"/>
              <a:t>, 2 gains </a:t>
            </a:r>
            <a:r>
              <a:rPr lang="it-IT" sz="2000" dirty="0" err="1"/>
              <a:t>controlling</a:t>
            </a:r>
            <a:r>
              <a:rPr lang="it-IT" sz="2000" dirty="0"/>
              <a:t> </a:t>
            </a:r>
            <a:r>
              <a:rPr lang="it-IT" sz="2000" dirty="0" err="1"/>
              <a:t>respectively</a:t>
            </a:r>
            <a:r>
              <a:rPr lang="it-IT" sz="2000" dirty="0"/>
              <a:t> v and w , no </a:t>
            </a:r>
            <a:r>
              <a:rPr lang="it-IT" sz="2000" dirty="0" err="1"/>
              <a:t>singularities</a:t>
            </a:r>
            <a:r>
              <a:rPr lang="it-IT" sz="2000" dirty="0"/>
              <a:t> </a:t>
            </a:r>
            <a:r>
              <a:rPr lang="it-IT" sz="2000" dirty="0" err="1"/>
              <a:t>issues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Sysyem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Posture </a:t>
            </a:r>
            <a:r>
              <a:rPr lang="it-IT" sz="2000" dirty="0" err="1"/>
              <a:t>regulation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Theta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 </a:t>
            </a:r>
            <a:r>
              <a:rPr lang="it-IT" sz="2000" dirty="0" err="1"/>
              <a:t>controlled</a:t>
            </a:r>
            <a:r>
              <a:rPr lang="it-IT" sz="2000" dirty="0"/>
              <a:t>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indirectly</a:t>
            </a:r>
            <a:r>
              <a:rPr lang="it-IT" sz="2000" dirty="0"/>
              <a:t> (</a:t>
            </a:r>
            <a:r>
              <a:rPr lang="it-IT" sz="2000" dirty="0" err="1"/>
              <a:t>trough</a:t>
            </a:r>
            <a:r>
              <a:rPr lang="it-IT" sz="20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Controller </a:t>
            </a:r>
            <a:r>
              <a:rPr lang="it-IT" sz="2000" dirty="0" err="1"/>
              <a:t>is</a:t>
            </a:r>
            <a:r>
              <a:rPr lang="it-IT" sz="2000" dirty="0"/>
              <a:t> more </a:t>
            </a:r>
            <a:r>
              <a:rPr lang="it-IT" sz="2000" dirty="0" err="1"/>
              <a:t>difficult</a:t>
            </a:r>
            <a:r>
              <a:rPr lang="it-IT" sz="2000" dirty="0"/>
              <a:t> (3 gains)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problem</a:t>
            </a:r>
            <a:r>
              <a:rPr lang="it-IT" sz="2000" dirty="0"/>
              <a:t> in rho=0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solved</a:t>
            </a:r>
            <a:r>
              <a:rPr lang="it-IT" sz="2000" dirty="0">
                <a:sym typeface="Wingdings" panose="05000000000000000000" pitchFamily="2" charset="2"/>
              </a:rPr>
              <a:t> by </a:t>
            </a:r>
            <a:r>
              <a:rPr lang="it-IT" sz="2000" dirty="0" err="1">
                <a:sym typeface="Wingdings" panose="05000000000000000000" pitchFamily="2" charset="2"/>
              </a:rPr>
              <a:t>shifting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problem</a:t>
            </a:r>
            <a:r>
              <a:rPr lang="it-IT" sz="2000" dirty="0">
                <a:sym typeface="Wingdings" panose="05000000000000000000" pitchFamily="2" charset="2"/>
              </a:rPr>
              <a:t> in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Control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468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39" y="2100262"/>
            <a:ext cx="118586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Words>1112</Words>
  <Application>Microsoft Office PowerPoint</Application>
  <PresentationFormat>Widescreen</PresentationFormat>
  <Paragraphs>150</Paragraphs>
  <Slides>47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 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Final considerations - tracking</vt:lpstr>
      <vt:lpstr>Final considerations - regulation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501</cp:revision>
  <dcterms:created xsi:type="dcterms:W3CDTF">2023-05-17T11:15:50Z</dcterms:created>
  <dcterms:modified xsi:type="dcterms:W3CDTF">2025-01-08T21:47:12Z</dcterms:modified>
</cp:coreProperties>
</file>